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71" r:id="rId6"/>
    <p:sldId id="262"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905000"/>
            <a:ext cx="7543800" cy="4419600"/>
          </a:xfrm>
        </p:spPr>
        <p:txBody>
          <a:bodyPr>
            <a:normAutofit/>
          </a:bodyPr>
          <a:lstStyle/>
          <a:p>
            <a:pPr rtl="1"/>
            <a:r>
              <a:rPr lang="ar-EG" sz="4400" b="1" dirty="0" smtClean="0">
                <a:solidFill>
                  <a:srgbClr val="FF0000"/>
                </a:solidFill>
              </a:rPr>
              <a:t>تابع الفصل </a:t>
            </a:r>
            <a:r>
              <a:rPr lang="ar-EG" sz="4400" b="1" dirty="0">
                <a:solidFill>
                  <a:srgbClr val="FF0000"/>
                </a:solidFill>
              </a:rPr>
              <a:t>السادس </a:t>
            </a:r>
            <a:endParaRPr lang="en-US" sz="4400" dirty="0">
              <a:solidFill>
                <a:srgbClr val="FF0000"/>
              </a:solidFill>
            </a:endParaRPr>
          </a:p>
          <a:p>
            <a:r>
              <a:rPr lang="ar-EG" sz="4400" b="1" dirty="0">
                <a:solidFill>
                  <a:srgbClr val="FF0000"/>
                </a:solidFill>
              </a:rPr>
              <a:t>الأساليب الإدارية الحديثة لتحقيق الجودة فى المؤسسات التعليمية</a:t>
            </a:r>
            <a:r>
              <a:rPr lang="en-US" dirty="0" smtClean="0">
                <a:solidFill>
                  <a:srgbClr val="FF0000"/>
                </a:solidFill>
              </a:rPr>
              <a:t> </a:t>
            </a:r>
            <a:endParaRPr lang="ar-SA" dirty="0" smtClean="0">
              <a:solidFill>
                <a:srgbClr val="FF0000"/>
              </a:solidFill>
            </a:endParaRPr>
          </a:p>
          <a:p>
            <a:endParaRPr lang="ar-EG" dirty="0"/>
          </a:p>
        </p:txBody>
      </p:sp>
    </p:spTree>
    <p:extLst>
      <p:ext uri="{BB962C8B-B14F-4D97-AF65-F5344CB8AC3E}">
        <p14:creationId xmlns:p14="http://schemas.microsoft.com/office/powerpoint/2010/main" val="405724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28600"/>
            <a:ext cx="8229600" cy="6172200"/>
          </a:xfrm>
        </p:spPr>
        <p:txBody>
          <a:bodyPr>
            <a:noAutofit/>
          </a:bodyPr>
          <a:lstStyle/>
          <a:p>
            <a:pPr rtl="1"/>
            <a:r>
              <a:rPr lang="ar-EG" b="1" dirty="0" smtClean="0">
                <a:solidFill>
                  <a:schemeClr val="accent6">
                    <a:lumMod val="75000"/>
                  </a:schemeClr>
                </a:solidFill>
              </a:rPr>
              <a:t>ثانياً: </a:t>
            </a:r>
            <a:r>
              <a:rPr lang="ar-EG" b="1" dirty="0">
                <a:solidFill>
                  <a:schemeClr val="accent6">
                    <a:lumMod val="75000"/>
                  </a:schemeClr>
                </a:solidFill>
              </a:rPr>
              <a:t>الإدارة الذاتية للمدرسة </a:t>
            </a:r>
            <a:r>
              <a:rPr lang="en-US" b="1" dirty="0">
                <a:solidFill>
                  <a:schemeClr val="accent6">
                    <a:lumMod val="75000"/>
                  </a:schemeClr>
                </a:solidFill>
              </a:rPr>
              <a:t>School Self-Management</a:t>
            </a:r>
            <a:r>
              <a:rPr lang="ar-EG" b="1" dirty="0" smtClean="0">
                <a:solidFill>
                  <a:schemeClr val="accent6">
                    <a:lumMod val="75000"/>
                  </a:schemeClr>
                </a:solidFill>
              </a:rPr>
              <a:t>:</a:t>
            </a:r>
            <a:endParaRPr lang="en-US" dirty="0">
              <a:solidFill>
                <a:schemeClr val="accent6">
                  <a:lumMod val="75000"/>
                </a:schemeClr>
              </a:solidFill>
            </a:endParaRPr>
          </a:p>
          <a:p>
            <a:pPr algn="just" rtl="1"/>
            <a:r>
              <a:rPr lang="ar-EG" sz="2800" dirty="0">
                <a:solidFill>
                  <a:schemeClr val="tx1"/>
                </a:solidFill>
              </a:rPr>
              <a:t>كان لزيادة الاتجاه نحو الخصخصة والاقتصاد الحر والسوق المفتوحة وتعزيز المنافسة الدولية انعكاسه على التعليم في معظم دول العالم، وكان من أبرز النتائج التي ترتبت على ذلك التوجه نحو تطبيق الإدارة الذاتية في التعليم، والتي تكفل للمدرسة مزيداً من الاستقلالية وصلاحية اتخاذ القرار، وقد بدأ ذلك واضحاً في كل من انجلترا وويلز وأمريكا ونيوزيلاند، وكندا واستراليا على وجه الخصوص ويطلق على الإدارة الذاتية مسميات عديدة أخرى مثل الإدارة المحلية للمدرسة </a:t>
            </a:r>
            <a:r>
              <a:rPr lang="en-US" sz="2800" dirty="0">
                <a:solidFill>
                  <a:schemeClr val="tx1"/>
                </a:solidFill>
              </a:rPr>
              <a:t>School Local Management</a:t>
            </a:r>
            <a:r>
              <a:rPr lang="ar-EG" sz="2800" dirty="0">
                <a:solidFill>
                  <a:schemeClr val="tx1"/>
                </a:solidFill>
              </a:rPr>
              <a:t> والإدارة المتمركزة حول موقع المدرسة </a:t>
            </a:r>
            <a:r>
              <a:rPr lang="en-US" sz="2800" dirty="0">
                <a:solidFill>
                  <a:schemeClr val="tx1"/>
                </a:solidFill>
              </a:rPr>
              <a:t>School Site-Based Management</a:t>
            </a:r>
            <a:r>
              <a:rPr lang="ar-EG" sz="2800" dirty="0">
                <a:solidFill>
                  <a:schemeClr val="tx1"/>
                </a:solidFill>
              </a:rPr>
              <a:t> والميزانية المفوضة </a:t>
            </a:r>
            <a:r>
              <a:rPr lang="en-US" sz="2800" dirty="0">
                <a:solidFill>
                  <a:schemeClr val="tx1"/>
                </a:solidFill>
              </a:rPr>
              <a:t>Delegated Budgeting</a:t>
            </a:r>
            <a:r>
              <a:rPr lang="ar-EG" sz="2800" dirty="0">
                <a:solidFill>
                  <a:schemeClr val="tx1"/>
                </a:solidFill>
              </a:rPr>
              <a:t> والتفويض المالي </a:t>
            </a:r>
            <a:r>
              <a:rPr lang="en-US" sz="2800" dirty="0">
                <a:solidFill>
                  <a:schemeClr val="tx1"/>
                </a:solidFill>
              </a:rPr>
              <a:t>Financial Delegated</a:t>
            </a:r>
            <a:r>
              <a:rPr lang="ar-EG" sz="2800" dirty="0">
                <a:solidFill>
                  <a:schemeClr val="tx1"/>
                </a:solidFill>
              </a:rPr>
              <a:t>، واستقلالية المدرسة </a:t>
            </a:r>
            <a:r>
              <a:rPr lang="en-US" sz="2800" dirty="0">
                <a:solidFill>
                  <a:schemeClr val="tx1"/>
                </a:solidFill>
              </a:rPr>
              <a:t>School Autonomy</a:t>
            </a:r>
            <a:r>
              <a:rPr lang="ar-EG" sz="2800" dirty="0">
                <a:solidFill>
                  <a:schemeClr val="tx1"/>
                </a:solidFill>
              </a:rPr>
              <a:t>، والإدارة القائمة على المدرسة </a:t>
            </a:r>
            <a:r>
              <a:rPr lang="en-US" sz="2800" dirty="0">
                <a:solidFill>
                  <a:schemeClr val="tx1"/>
                </a:solidFill>
              </a:rPr>
              <a:t>School Based Management</a:t>
            </a:r>
            <a:r>
              <a:rPr lang="ar-EG" sz="2800" dirty="0" smtClean="0">
                <a:solidFill>
                  <a:schemeClr val="tx1"/>
                </a:solidFill>
                <a:latin typeface="+mj-lt"/>
                <a:ea typeface="+mj-ea"/>
                <a:cs typeface="+mj-cs"/>
              </a:rPr>
              <a:t>.</a:t>
            </a:r>
            <a:endParaRPr lang="en-US" sz="2800" dirty="0">
              <a:solidFill>
                <a:schemeClr val="tx1"/>
              </a:solidFill>
              <a:latin typeface="+mj-lt"/>
              <a:ea typeface="+mj-ea"/>
              <a:cs typeface="+mj-cs"/>
            </a:endParaRPr>
          </a:p>
          <a:p>
            <a:pPr rtl="1"/>
            <a:endParaRPr lang="ar-SA" sz="2000" dirty="0">
              <a:solidFill>
                <a:schemeClr val="tx1"/>
              </a:solidFill>
              <a:latin typeface="+mj-lt"/>
              <a:ea typeface="+mj-ea"/>
              <a:cs typeface="+mj-cs"/>
            </a:endParaRPr>
          </a:p>
        </p:txBody>
      </p:sp>
    </p:spTree>
    <p:extLst>
      <p:ext uri="{BB962C8B-B14F-4D97-AF65-F5344CB8AC3E}">
        <p14:creationId xmlns:p14="http://schemas.microsoft.com/office/powerpoint/2010/main" val="669381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153400" cy="5638800"/>
          </a:xfrm>
        </p:spPr>
        <p:txBody>
          <a:bodyPr>
            <a:noAutofit/>
          </a:bodyPr>
          <a:lstStyle/>
          <a:p>
            <a:pPr lvl="0" rtl="1"/>
            <a:r>
              <a:rPr lang="ar-EG" sz="4000" b="1" dirty="0" smtClean="0">
                <a:solidFill>
                  <a:schemeClr val="tx2">
                    <a:lumMod val="60000"/>
                    <a:lumOff val="40000"/>
                  </a:schemeClr>
                </a:solidFill>
              </a:rPr>
              <a:t>أ- </a:t>
            </a:r>
            <a:r>
              <a:rPr lang="ar-EG" sz="4000" b="1" dirty="0">
                <a:solidFill>
                  <a:schemeClr val="tx2">
                    <a:lumMod val="60000"/>
                    <a:lumOff val="40000"/>
                  </a:schemeClr>
                </a:solidFill>
              </a:rPr>
              <a:t>مفهوم </a:t>
            </a:r>
            <a:r>
              <a:rPr lang="ar-EG" sz="4000" b="1" dirty="0">
                <a:solidFill>
                  <a:schemeClr val="tx2">
                    <a:lumMod val="60000"/>
                    <a:lumOff val="40000"/>
                  </a:schemeClr>
                </a:solidFill>
              </a:rPr>
              <a:t>الإدارة الذاتية للمدرسة</a:t>
            </a:r>
            <a:r>
              <a:rPr lang="ar-EG" sz="4000" b="1" dirty="0">
                <a:solidFill>
                  <a:schemeClr val="tx2">
                    <a:lumMod val="60000"/>
                    <a:lumOff val="40000"/>
                  </a:schemeClr>
                </a:solidFill>
              </a:rPr>
              <a:t>:</a:t>
            </a:r>
            <a:endParaRPr lang="en-US" sz="4000" b="1" dirty="0">
              <a:solidFill>
                <a:schemeClr val="tx2">
                  <a:lumMod val="60000"/>
                  <a:lumOff val="40000"/>
                </a:schemeClr>
              </a:solidFill>
            </a:endParaRPr>
          </a:p>
          <a:p>
            <a:pPr algn="just" rtl="1"/>
            <a:r>
              <a:rPr lang="ar-EG" b="1" dirty="0">
                <a:solidFill>
                  <a:schemeClr val="tx1"/>
                </a:solidFill>
              </a:rPr>
              <a:t>تعرف الإدارة الذاتية للمدرسة بأنها أسلوب إدارى تعليمى يعزز الحكم الذاتى لأعضاء الإدارة المدرسية، فهو يوفر لهم المناخ الابداعى اللازم للمشاركة والتطوير والتحديث والتنمية المهنية المستدامة، من خلال اللامركزية التى تعمل على انتقال المدرسة من رقابة السلطات المركزية إلى المشاركة فى اتخاذ القرارات وتأسيس مهامها طبقاً لظروفها وإمكاناتها واحتياجاتها، ومن ثم يصبح أعضاء الإدارة المدرسية أكثر استقلالية ومسئولية فى اتخاذ القرارات المتعلقة بالمناهج الدراسية والتنمية المهنية وتوزيع الموارد المادية والبشرية فى المدرسة.</a:t>
            </a:r>
            <a:endParaRPr lang="en-US" b="1" dirty="0">
              <a:solidFill>
                <a:schemeClr val="tx1"/>
              </a:solidFill>
            </a:endParaRPr>
          </a:p>
          <a:p>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430732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algn="just" rtl="1"/>
            <a:r>
              <a:rPr lang="ar-EG" sz="4400" b="1" dirty="0">
                <a:solidFill>
                  <a:schemeClr val="tx1"/>
                </a:solidFill>
              </a:rPr>
              <a:t>كما تعرف الإدارة الذاتية بأنها طريقة لتقليل البيروقراطية وزيادة المشاركة في القرارات المدرسية على مستوى المدرسة من خلال نقل سلطات معينة من مجلس إدارة المدرسة إلى أفراد المدرسة.</a:t>
            </a:r>
            <a:endParaRPr lang="en-US" sz="4400" b="1" dirty="0">
              <a:solidFill>
                <a:schemeClr val="tx1"/>
              </a:solidFill>
            </a:endParaRPr>
          </a:p>
          <a:p>
            <a:pP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8652629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algn="just" rtl="1"/>
            <a:r>
              <a:rPr lang="ar-EG" sz="4400" dirty="0"/>
              <a:t> </a:t>
            </a:r>
            <a:r>
              <a:rPr lang="ar-EG" sz="2800" b="1" dirty="0">
                <a:solidFill>
                  <a:schemeClr val="tx1"/>
                </a:solidFill>
              </a:rPr>
              <a:t>كما تعرف الإدارة المتمركزة حول موقع المدرسة بأنها تغيير الطرائق والعمليات المستخدمة في تنظيم وإدارة المدرسة إلى أنظمة قائدة معتمدة على أساسيات الجودة، بغية تفعيل دور العاملين في المدرسة وتجويد ظروف التعلم عند الطلاب، ويشير تويل إلى أن المدارس التي تطبق فيها تلك النوعية من الإدارة المدرسية تعمل وفق خطط تحتمل درجات متنوعة من حرية العمل والاختيار، وذات مدي واسع في توفير البرامج التعليمية المناسبة للطلاب، والافتراض الأساسي للإدارة المتمركزة حول الموقع هو بذل المزيد من الجهد لتفتيت المركزية بصفة عامة، وتوزيع الأعباء والخدمات بين كافة العاملين وتبادل أدوار السلطة للمساهمة في حل مشكلات الطلاب والمدرسة وتحفيز العاملين بالمدرسة لتحسين قدراتهم، وكذلك تشجيع المعلمين على تقديم أفكار مبتكرة ومبدعة نحو العملية التعليمية وبشكل يساهم في تحقيق وتلبية رغبات واحتياجات الطلاب.</a:t>
            </a:r>
            <a:endParaRPr lang="ar-EG" sz="2800" b="1" dirty="0">
              <a:solidFill>
                <a:schemeClr val="tx1"/>
              </a:solidFill>
              <a:latin typeface="+mj-lt"/>
              <a:ea typeface="+mj-ea"/>
              <a:cs typeface="+mj-cs"/>
            </a:endParaRPr>
          </a:p>
        </p:txBody>
      </p:sp>
    </p:spTree>
    <p:extLst>
      <p:ext uri="{BB962C8B-B14F-4D97-AF65-F5344CB8AC3E}">
        <p14:creationId xmlns:p14="http://schemas.microsoft.com/office/powerpoint/2010/main" val="1723494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915400" cy="6324600"/>
          </a:xfrm>
        </p:spPr>
        <p:txBody>
          <a:bodyPr>
            <a:noAutofit/>
          </a:bodyPr>
          <a:lstStyle/>
          <a:p>
            <a:pPr lvl="0" rtl="1"/>
            <a:r>
              <a:rPr lang="ar-EG" sz="4000" b="1" dirty="0" smtClean="0">
                <a:solidFill>
                  <a:schemeClr val="tx2">
                    <a:lumMod val="60000"/>
                    <a:lumOff val="40000"/>
                  </a:schemeClr>
                </a:solidFill>
              </a:rPr>
              <a:t>ب- </a:t>
            </a:r>
            <a:r>
              <a:rPr lang="ar-EG" sz="4000" b="1" dirty="0">
                <a:solidFill>
                  <a:schemeClr val="tx2">
                    <a:lumMod val="60000"/>
                    <a:lumOff val="40000"/>
                  </a:schemeClr>
                </a:solidFill>
              </a:rPr>
              <a:t>أهداف الإدارة الذاتية للمدرسة</a:t>
            </a:r>
            <a:r>
              <a:rPr lang="ar-EG" sz="4000" b="1" dirty="0" smtClean="0">
                <a:solidFill>
                  <a:schemeClr val="tx2">
                    <a:lumMod val="60000"/>
                    <a:lumOff val="40000"/>
                  </a:schemeClr>
                </a:solidFill>
              </a:rPr>
              <a:t>:</a:t>
            </a:r>
            <a:endParaRPr lang="en-US" sz="4000" dirty="0">
              <a:solidFill>
                <a:schemeClr val="tx2">
                  <a:lumMod val="60000"/>
                  <a:lumOff val="40000"/>
                </a:schemeClr>
              </a:solidFill>
            </a:endParaRPr>
          </a:p>
          <a:p>
            <a:pPr rtl="1"/>
            <a:r>
              <a:rPr lang="ar-EG" sz="3600" dirty="0">
                <a:solidFill>
                  <a:schemeClr val="tx1"/>
                </a:solidFill>
              </a:rPr>
              <a:t>يمكن تحديد أهداف الإدارة الذاتية للمدرسة على النحو التالي:</a:t>
            </a:r>
            <a:endParaRPr lang="en-US" sz="3600" dirty="0">
              <a:solidFill>
                <a:schemeClr val="tx1"/>
              </a:solidFill>
            </a:endParaRPr>
          </a:p>
          <a:p>
            <a:pPr marL="457200" lvl="0" indent="-457200" algn="r" rtl="1">
              <a:buFont typeface="Wingdings" pitchFamily="2" charset="2"/>
              <a:buChar char="§"/>
            </a:pPr>
            <a:r>
              <a:rPr lang="ar-EG" sz="2800" dirty="0" smtClean="0">
                <a:solidFill>
                  <a:schemeClr val="tx1"/>
                </a:solidFill>
              </a:rPr>
              <a:t>تهيئة </a:t>
            </a:r>
            <a:r>
              <a:rPr lang="ar-EG" sz="2800" dirty="0">
                <a:solidFill>
                  <a:schemeClr val="tx1"/>
                </a:solidFill>
              </a:rPr>
              <a:t>بيئة مدرسية مشاركة تزيد من الإحساس بالجدارة والاقتدار.</a:t>
            </a:r>
            <a:endParaRPr lang="en-US" sz="2800" dirty="0">
              <a:solidFill>
                <a:schemeClr val="tx1"/>
              </a:solidFill>
            </a:endParaRPr>
          </a:p>
          <a:p>
            <a:pPr marL="457200" lvl="0" indent="-457200" algn="r" rtl="1">
              <a:buFont typeface="Wingdings" pitchFamily="2" charset="2"/>
              <a:buChar char="§"/>
            </a:pPr>
            <a:r>
              <a:rPr lang="ar-EG" sz="2800" dirty="0">
                <a:solidFill>
                  <a:schemeClr val="tx1"/>
                </a:solidFill>
              </a:rPr>
              <a:t>تحسين جودة التدريس والمهارات الإدارية.</a:t>
            </a:r>
            <a:endParaRPr lang="en-US" sz="2800" dirty="0">
              <a:solidFill>
                <a:schemeClr val="tx1"/>
              </a:solidFill>
            </a:endParaRPr>
          </a:p>
          <a:p>
            <a:pPr marL="457200" lvl="0" indent="-457200" algn="r" rtl="1">
              <a:buFont typeface="Wingdings" pitchFamily="2" charset="2"/>
              <a:buChar char="§"/>
            </a:pPr>
            <a:r>
              <a:rPr lang="ar-EG" sz="2800" dirty="0">
                <a:solidFill>
                  <a:schemeClr val="tx1"/>
                </a:solidFill>
              </a:rPr>
              <a:t>جعل المدير يتبني أدواراً جديدة.</a:t>
            </a:r>
            <a:endParaRPr lang="en-US" sz="2800" dirty="0">
              <a:solidFill>
                <a:schemeClr val="tx1"/>
              </a:solidFill>
            </a:endParaRPr>
          </a:p>
          <a:p>
            <a:pPr marL="457200" lvl="0" indent="-457200" algn="r" rtl="1">
              <a:buFont typeface="Wingdings" pitchFamily="2" charset="2"/>
              <a:buChar char="§"/>
            </a:pPr>
            <a:r>
              <a:rPr lang="ar-EG" sz="2800" dirty="0">
                <a:solidFill>
                  <a:schemeClr val="tx1"/>
                </a:solidFill>
              </a:rPr>
              <a:t>تحسين عملية صنع القرار والتوصل إلى برامج عمل عالية الجودة.</a:t>
            </a:r>
            <a:endParaRPr lang="en-US" sz="2800" dirty="0">
              <a:solidFill>
                <a:schemeClr val="tx1"/>
              </a:solidFill>
            </a:endParaRPr>
          </a:p>
          <a:p>
            <a:pPr marL="457200" lvl="0" indent="-457200" algn="r" rtl="1">
              <a:buFont typeface="Wingdings" pitchFamily="2" charset="2"/>
              <a:buChar char="§"/>
            </a:pPr>
            <a:r>
              <a:rPr lang="ar-EG" sz="2800" dirty="0">
                <a:solidFill>
                  <a:schemeClr val="tx1"/>
                </a:solidFill>
              </a:rPr>
              <a:t>التأثير بشكل إيجابي على تعلم الطلاب.</a:t>
            </a:r>
            <a:endParaRPr lang="en-US" sz="2800" dirty="0">
              <a:solidFill>
                <a:schemeClr val="tx1"/>
              </a:solidFill>
            </a:endParaRPr>
          </a:p>
          <a:p>
            <a:pPr marL="457200" lvl="0" indent="-457200" algn="r" rtl="1">
              <a:buFont typeface="Wingdings" pitchFamily="2" charset="2"/>
              <a:buChar char="§"/>
            </a:pPr>
            <a:r>
              <a:rPr lang="ar-EG" sz="2800" dirty="0">
                <a:solidFill>
                  <a:schemeClr val="tx1"/>
                </a:solidFill>
              </a:rPr>
              <a:t>تشجيع التفوق والمنافسة بين المدارس.</a:t>
            </a:r>
            <a:endParaRPr lang="en-US" sz="2800" dirty="0">
              <a:solidFill>
                <a:schemeClr val="tx1"/>
              </a:solidFill>
            </a:endParaRPr>
          </a:p>
          <a:p>
            <a:pPr marL="457200" lvl="0" indent="-457200" algn="r" rtl="1">
              <a:buFont typeface="Wingdings" pitchFamily="2" charset="2"/>
              <a:buChar char="§"/>
            </a:pPr>
            <a:r>
              <a:rPr lang="ar-EG" sz="2800" dirty="0">
                <a:solidFill>
                  <a:schemeClr val="tx1"/>
                </a:solidFill>
              </a:rPr>
              <a:t>ترشيد وتحسين كفاءة استخدام الموارد المالية.</a:t>
            </a:r>
            <a:endParaRPr lang="en-US" sz="2800" dirty="0">
              <a:solidFill>
                <a:schemeClr val="tx1"/>
              </a:solidFill>
            </a:endParaRPr>
          </a:p>
          <a:p>
            <a:pPr marL="457200" lvl="0" indent="-457200" algn="r" rtl="1">
              <a:buFont typeface="Wingdings" pitchFamily="2" charset="2"/>
              <a:buChar char="§"/>
            </a:pPr>
            <a:r>
              <a:rPr lang="ar-EG" sz="2800" dirty="0">
                <a:solidFill>
                  <a:schemeClr val="tx1"/>
                </a:solidFill>
              </a:rPr>
              <a:t>تعزيز سلطة الأباء في مجلس إدارة المدرسة.</a:t>
            </a:r>
            <a:endParaRPr lang="en-US" sz="2800" dirty="0">
              <a:solidFill>
                <a:schemeClr val="tx1"/>
              </a:solidFill>
            </a:endParaRPr>
          </a:p>
          <a:p>
            <a:pPr marL="457200" lvl="0" indent="-457200" algn="r" rtl="1">
              <a:buFont typeface="Wingdings" pitchFamily="2" charset="2"/>
              <a:buChar char="§"/>
            </a:pPr>
            <a:r>
              <a:rPr lang="ar-EG" sz="2800" dirty="0">
                <a:solidFill>
                  <a:schemeClr val="tx1"/>
                </a:solidFill>
              </a:rPr>
              <a:t>تحسين المحاسبية أو المساءلة التعليمية حول استخدام التمويل والموارد المالية.</a:t>
            </a:r>
            <a:endParaRPr lang="en-US" sz="2800" dirty="0">
              <a:solidFill>
                <a:schemeClr val="tx1"/>
              </a:solidFill>
            </a:endParaRPr>
          </a:p>
        </p:txBody>
      </p:sp>
    </p:spTree>
    <p:extLst>
      <p:ext uri="{BB962C8B-B14F-4D97-AF65-F5344CB8AC3E}">
        <p14:creationId xmlns:p14="http://schemas.microsoft.com/office/powerpoint/2010/main" val="2296114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09600"/>
            <a:ext cx="8153400" cy="6019800"/>
          </a:xfrm>
        </p:spPr>
        <p:txBody>
          <a:bodyPr>
            <a:noAutofit/>
          </a:bodyPr>
          <a:lstStyle/>
          <a:p>
            <a:pPr lvl="0" rtl="1"/>
            <a:r>
              <a:rPr lang="ar-EG" b="1" dirty="0" smtClean="0">
                <a:solidFill>
                  <a:schemeClr val="tx2">
                    <a:lumMod val="60000"/>
                    <a:lumOff val="40000"/>
                  </a:schemeClr>
                </a:solidFill>
              </a:rPr>
              <a:t>ج- </a:t>
            </a:r>
            <a:r>
              <a:rPr lang="ar-EG" b="1" dirty="0">
                <a:solidFill>
                  <a:schemeClr val="tx2">
                    <a:lumMod val="60000"/>
                    <a:lumOff val="40000"/>
                  </a:schemeClr>
                </a:solidFill>
              </a:rPr>
              <a:t>إجراءات تطبيق الإدارة الذاتية فى </a:t>
            </a:r>
            <a:r>
              <a:rPr lang="ar-EG" b="1" dirty="0">
                <a:solidFill>
                  <a:schemeClr val="tx2">
                    <a:lumMod val="60000"/>
                    <a:lumOff val="40000"/>
                  </a:schemeClr>
                </a:solidFill>
              </a:rPr>
              <a:t>المدرسة</a:t>
            </a:r>
            <a:r>
              <a:rPr lang="ar-EG" b="1" dirty="0" smtClean="0">
                <a:solidFill>
                  <a:schemeClr val="tx2">
                    <a:lumMod val="60000"/>
                    <a:lumOff val="40000"/>
                  </a:schemeClr>
                </a:solidFill>
              </a:rPr>
              <a:t>:</a:t>
            </a:r>
            <a:endParaRPr lang="en-US" dirty="0">
              <a:solidFill>
                <a:schemeClr val="tx2">
                  <a:lumMod val="60000"/>
                  <a:lumOff val="40000"/>
                </a:schemeClr>
              </a:solidFill>
            </a:endParaRPr>
          </a:p>
          <a:p>
            <a:pPr algn="just" rtl="1"/>
            <a:r>
              <a:rPr lang="ar-EG" dirty="0"/>
              <a:t> </a:t>
            </a:r>
            <a:r>
              <a:rPr lang="ar-EG" dirty="0" smtClean="0"/>
              <a:t> </a:t>
            </a:r>
            <a:r>
              <a:rPr lang="ar-EG" b="1" dirty="0">
                <a:solidFill>
                  <a:schemeClr val="tx1"/>
                </a:solidFill>
              </a:rPr>
              <a:t>بالرغم من أن أسلوب الإدارة الذاتية للمدرسة يعتبر من أفضل الأدوات والأساليب لزيادة وتطوير مستوى تعليم الطلاب، ومستوى أداء المدرسة ككل، فإن محاولة تطبيق أسلوب الإدارة الذاتية والاستفادة منه ليست مرحلة سهلة، حيث أنها أكثر من مجرد تجميع مجموعة من الأفراد وجعلهم فريق عمل واحد، وتزويدهم بالسلطة اللازمة لصنع القرارات المتعلقة بعمليات التخطيط والتطبيق والرقابة والمتابعة والتقييم فقط، </a:t>
            </a:r>
            <a:r>
              <a:rPr lang="ar-EG" b="1" u="sng" dirty="0">
                <a:solidFill>
                  <a:schemeClr val="tx1"/>
                </a:solidFill>
              </a:rPr>
              <a:t>ولكن الاستفادة الجيدة أو الاستغلال الأمثل لعملية الإدارة الذاتية للمدرسة يتطلب تطبيق الإجراءات </a:t>
            </a:r>
            <a:r>
              <a:rPr lang="ar-EG" b="1" u="sng" dirty="0" smtClean="0">
                <a:solidFill>
                  <a:schemeClr val="tx1"/>
                </a:solidFill>
              </a:rPr>
              <a:t>التالية:</a:t>
            </a:r>
            <a:endParaRPr lang="en-US" b="1" u="sng" dirty="0">
              <a:solidFill>
                <a:schemeClr val="tx1"/>
              </a:solidFill>
            </a:endParaRPr>
          </a:p>
        </p:txBody>
      </p:sp>
    </p:spTree>
    <p:extLst>
      <p:ext uri="{BB962C8B-B14F-4D97-AF65-F5344CB8AC3E}">
        <p14:creationId xmlns:p14="http://schemas.microsoft.com/office/powerpoint/2010/main" val="2296114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610600" cy="6477000"/>
          </a:xfrm>
        </p:spPr>
        <p:txBody>
          <a:bodyPr>
            <a:noAutofit/>
          </a:bodyPr>
          <a:lstStyle/>
          <a:p>
            <a:pPr marL="742950" lvl="0" indent="-742950" algn="just" rtl="1">
              <a:buFont typeface="+mj-lt"/>
              <a:buAutoNum type="arabicPeriod"/>
            </a:pPr>
            <a:r>
              <a:rPr lang="ar-EG" sz="3600" dirty="0" smtClean="0">
                <a:solidFill>
                  <a:schemeClr val="tx1"/>
                </a:solidFill>
              </a:rPr>
              <a:t>تحديد أهداف عملية الإدارة الذاتية للمدرسة.</a:t>
            </a:r>
            <a:endParaRPr lang="en-US" sz="3600" dirty="0" smtClean="0">
              <a:solidFill>
                <a:schemeClr val="tx1"/>
              </a:solidFill>
            </a:endParaRPr>
          </a:p>
          <a:p>
            <a:pPr marL="742950" lvl="0" indent="-742950" algn="just" rtl="1">
              <a:buFont typeface="+mj-lt"/>
              <a:buAutoNum type="arabicPeriod"/>
            </a:pPr>
            <a:r>
              <a:rPr lang="ar-EG" sz="3600" dirty="0" smtClean="0">
                <a:solidFill>
                  <a:schemeClr val="tx1"/>
                </a:solidFill>
              </a:rPr>
              <a:t>تحديد الهدف من القرارات التى سوف يتم التوصل إليها.</a:t>
            </a:r>
            <a:endParaRPr lang="en-US" sz="3600" dirty="0" smtClean="0">
              <a:solidFill>
                <a:schemeClr val="tx1"/>
              </a:solidFill>
            </a:endParaRPr>
          </a:p>
          <a:p>
            <a:pPr marL="742950" lvl="0" indent="-742950" algn="just" rtl="1">
              <a:buFont typeface="+mj-lt"/>
              <a:buAutoNum type="arabicPeriod"/>
            </a:pPr>
            <a:r>
              <a:rPr lang="ar-EG" sz="3600" dirty="0" smtClean="0">
                <a:solidFill>
                  <a:schemeClr val="tx1"/>
                </a:solidFill>
              </a:rPr>
              <a:t>اختيار أعضاء فرق العمل الجماعية، وتحديد الأدوار والمسئوليات لكل عضو.</a:t>
            </a:r>
            <a:endParaRPr lang="en-US" sz="3600" dirty="0" smtClean="0">
              <a:solidFill>
                <a:schemeClr val="tx1"/>
              </a:solidFill>
            </a:endParaRPr>
          </a:p>
          <a:p>
            <a:pPr marL="742950" lvl="0" indent="-742950" algn="just" rtl="1">
              <a:buFont typeface="+mj-lt"/>
              <a:buAutoNum type="arabicPeriod"/>
            </a:pPr>
            <a:r>
              <a:rPr lang="ar-EG" sz="3600" dirty="0" smtClean="0">
                <a:solidFill>
                  <a:schemeClr val="tx1"/>
                </a:solidFill>
              </a:rPr>
              <a:t>الاتفاق الكامل على القرارات والخطط وأساليب الاتصال الفعالة بين الفريق وبين المجموعات الممثلة لباقى المدارس الأخرى.</a:t>
            </a:r>
            <a:endParaRPr lang="en-US" sz="3600" dirty="0" smtClean="0">
              <a:solidFill>
                <a:schemeClr val="tx1"/>
              </a:solidFill>
            </a:endParaRPr>
          </a:p>
          <a:p>
            <a:pPr marL="742950" lvl="0" indent="-742950" algn="just" rtl="1">
              <a:buFont typeface="+mj-lt"/>
              <a:buAutoNum type="arabicPeriod"/>
            </a:pPr>
            <a:r>
              <a:rPr lang="ar-EG" sz="3600" dirty="0" smtClean="0">
                <a:solidFill>
                  <a:schemeClr val="tx1"/>
                </a:solidFill>
              </a:rPr>
              <a:t>تدعيم ومساندة عملية الإدارة الذاتية عن طريق توفير برامج تدريبية، وتوفير أساليب الاستغلال الأمثل للوقت والمجهود للموارد المتاحة.</a:t>
            </a:r>
            <a:endParaRPr lang="en-US" sz="3600" dirty="0" smtClean="0">
              <a:solidFill>
                <a:schemeClr val="tx1"/>
              </a:solidFill>
            </a:endParaRPr>
          </a:p>
          <a:p>
            <a:pP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2296114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305800" cy="6096000"/>
          </a:xfrm>
        </p:spPr>
        <p:txBody>
          <a:bodyPr>
            <a:noAutofit/>
          </a:bodyPr>
          <a:lstStyle/>
          <a:p>
            <a:pPr lvl="0" rtl="1"/>
            <a:r>
              <a:rPr lang="ar-EG" sz="2800" b="1" dirty="0" smtClean="0">
                <a:solidFill>
                  <a:schemeClr val="tx2">
                    <a:lumMod val="60000"/>
                    <a:lumOff val="40000"/>
                  </a:schemeClr>
                </a:solidFill>
              </a:rPr>
              <a:t>د- </a:t>
            </a:r>
            <a:r>
              <a:rPr lang="ar-EG" sz="2800" b="1" dirty="0">
                <a:solidFill>
                  <a:schemeClr val="tx2">
                    <a:lumMod val="60000"/>
                    <a:lumOff val="40000"/>
                  </a:schemeClr>
                </a:solidFill>
              </a:rPr>
              <a:t>مميزات تطبيق الإدارة الذاتية فى المدرسة</a:t>
            </a:r>
            <a:r>
              <a:rPr lang="ar-EG" sz="2800" b="1" dirty="0">
                <a:solidFill>
                  <a:schemeClr val="tx2">
                    <a:lumMod val="60000"/>
                    <a:lumOff val="40000"/>
                  </a:schemeClr>
                </a:solidFill>
              </a:rPr>
              <a:t>:</a:t>
            </a:r>
            <a:endParaRPr lang="en-US" sz="2800" b="1" dirty="0">
              <a:solidFill>
                <a:schemeClr val="tx2">
                  <a:lumMod val="60000"/>
                  <a:lumOff val="40000"/>
                </a:schemeClr>
              </a:solidFill>
            </a:endParaRPr>
          </a:p>
          <a:p>
            <a:pPr rtl="1"/>
            <a:r>
              <a:rPr lang="ar-EG" b="1" dirty="0">
                <a:solidFill>
                  <a:schemeClr val="tx1"/>
                </a:solidFill>
              </a:rPr>
              <a:t>يحقق التطبيق الفعال للإدارة الذاتية للمدرسة المميزات التالية:</a:t>
            </a:r>
            <a:endParaRPr lang="en-US" b="1" dirty="0">
              <a:solidFill>
                <a:schemeClr val="tx1"/>
              </a:solidFill>
            </a:endParaRPr>
          </a:p>
          <a:p>
            <a:pPr marL="457200" lvl="0" indent="-457200" algn="just" rtl="1">
              <a:buFont typeface="Arial" pitchFamily="34" charset="0"/>
              <a:buChar char="•"/>
            </a:pPr>
            <a:r>
              <a:rPr lang="ar-EG" sz="3600" dirty="0">
                <a:solidFill>
                  <a:schemeClr val="tx1"/>
                </a:solidFill>
              </a:rPr>
              <a:t>حل العديد من المشكلات المدرسية على نحو مستقل دون التدخل من جانب سلطات التعليم المحلية.</a:t>
            </a:r>
            <a:endParaRPr lang="en-US" sz="3600" dirty="0">
              <a:solidFill>
                <a:schemeClr val="tx1"/>
              </a:solidFill>
            </a:endParaRPr>
          </a:p>
          <a:p>
            <a:pPr marL="457200" lvl="0" indent="-457200" algn="just" rtl="1">
              <a:buFont typeface="Arial" pitchFamily="34" charset="0"/>
              <a:buChar char="•"/>
            </a:pPr>
            <a:r>
              <a:rPr lang="ar-EG" sz="3600" dirty="0">
                <a:solidFill>
                  <a:schemeClr val="tx1"/>
                </a:solidFill>
              </a:rPr>
              <a:t>إتاحة المزيد من الحرية والمرونة للمدرسة فى اتخاذ إجراءات سريعة تحقق الربط بين الأنشطة المدرسية ومتطلبات البيئة المحلية.</a:t>
            </a:r>
            <a:endParaRPr lang="en-US" sz="3600" dirty="0">
              <a:solidFill>
                <a:schemeClr val="tx1"/>
              </a:solidFill>
            </a:endParaRPr>
          </a:p>
          <a:p>
            <a:pPr marL="457200" lvl="0" indent="-457200" algn="just" rtl="1">
              <a:buFont typeface="Arial" pitchFamily="34" charset="0"/>
              <a:buChar char="•"/>
            </a:pPr>
            <a:r>
              <a:rPr lang="ar-EG" sz="3600" dirty="0">
                <a:solidFill>
                  <a:schemeClr val="tx1"/>
                </a:solidFill>
              </a:rPr>
              <a:t>تحمل المسئولية فيما يتعلق بمحتويات المقررات الدراسية وكذلك طرق التدريس والأنشطة المصاحبة لها واختيار الكتب الدراسية المناسبة.</a:t>
            </a:r>
            <a:endParaRPr lang="en-US" sz="3600" dirty="0">
              <a:solidFill>
                <a:schemeClr val="tx1"/>
              </a:solidFill>
            </a:endParaRPr>
          </a:p>
          <a:p>
            <a:pPr rtl="1"/>
            <a:r>
              <a:rPr lang="ar-EG" dirty="0"/>
              <a:t>	</a:t>
            </a:r>
            <a:endParaRPr lang="en-US" dirty="0"/>
          </a:p>
          <a:p>
            <a:pPr lvl="0" algn="r" rtl="1"/>
            <a:endParaRPr lang="en-US" dirty="0">
              <a:solidFill>
                <a:schemeClr val="tx1"/>
              </a:solidFill>
            </a:endParaRPr>
          </a:p>
        </p:txBody>
      </p:sp>
    </p:spTree>
    <p:extLst>
      <p:ext uri="{BB962C8B-B14F-4D97-AF65-F5344CB8AC3E}">
        <p14:creationId xmlns:p14="http://schemas.microsoft.com/office/powerpoint/2010/main" val="2296114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109</TotalTime>
  <Words>677</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compu2020</cp:lastModifiedBy>
  <cp:revision>16</cp:revision>
  <dcterms:created xsi:type="dcterms:W3CDTF">2006-08-16T00:00:00Z</dcterms:created>
  <dcterms:modified xsi:type="dcterms:W3CDTF">2020-03-28T10:31:03Z</dcterms:modified>
</cp:coreProperties>
</file>